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93" r:id="rId3"/>
    <p:sldId id="257" r:id="rId4"/>
    <p:sldId id="291" r:id="rId5"/>
    <p:sldId id="292" r:id="rId6"/>
    <p:sldId id="258" r:id="rId7"/>
    <p:sldId id="269" r:id="rId8"/>
    <p:sldId id="284" r:id="rId9"/>
    <p:sldId id="285" r:id="rId10"/>
    <p:sldId id="286" r:id="rId11"/>
    <p:sldId id="287" r:id="rId12"/>
    <p:sldId id="280" r:id="rId13"/>
    <p:sldId id="278" r:id="rId14"/>
    <p:sldId id="282" r:id="rId15"/>
    <p:sldId id="283" r:id="rId16"/>
    <p:sldId id="275" r:id="rId17"/>
    <p:sldId id="288" r:id="rId18"/>
    <p:sldId id="289" r:id="rId19"/>
    <p:sldId id="290" r:id="rId20"/>
    <p:sldId id="294" r:id="rId21"/>
    <p:sldId id="295" r:id="rId22"/>
    <p:sldId id="296" r:id="rId23"/>
    <p:sldId id="297" r:id="rId24"/>
    <p:sldId id="298" r:id="rId25"/>
    <p:sldId id="299" r:id="rId26"/>
    <p:sldId id="26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BEB464D-5833-494D-81E2-86158E7140DD}" type="datetimeFigureOut">
              <a:rPr lang="en-US" smtClean="0"/>
              <a:pPr/>
              <a:t>9/23/2014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9E7019B5-762C-45D7-930F-42E9F759C81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EB464D-5833-494D-81E2-86158E7140DD}" type="datetimeFigureOut">
              <a:rPr lang="en-US" smtClean="0"/>
              <a:pPr/>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019B5-762C-45D7-930F-42E9F759C8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BEB464D-5833-494D-81E2-86158E7140DD}" type="datetimeFigureOut">
              <a:rPr lang="en-US" smtClean="0"/>
              <a:pPr/>
              <a:t>9/23/2014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9E7019B5-762C-45D7-930F-42E9F759C81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BEB464D-5833-494D-81E2-86158E7140DD}" type="datetimeFigureOut">
              <a:rPr lang="en-US" smtClean="0"/>
              <a:pPr/>
              <a:t>9/23/2014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E7019B5-762C-45D7-930F-42E9F759C81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BEB464D-5833-494D-81E2-86158E7140DD}" type="datetimeFigureOut">
              <a:rPr lang="en-US" smtClean="0"/>
              <a:pPr/>
              <a:t>9/23/2014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E7019B5-762C-45D7-930F-42E9F759C816}"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BEB464D-5833-494D-81E2-86158E7140DD}" type="datetimeFigureOut">
              <a:rPr lang="en-US" smtClean="0"/>
              <a:pPr/>
              <a:t>9/23/2014</a:t>
            </a:fld>
            <a:endParaRPr lang="en-US"/>
          </a:p>
        </p:txBody>
      </p:sp>
      <p:sp>
        <p:nvSpPr>
          <p:cNvPr id="10" name="Slide Number Placeholder 9"/>
          <p:cNvSpPr>
            <a:spLocks noGrp="1"/>
          </p:cNvSpPr>
          <p:nvPr>
            <p:ph type="sldNum" sz="quarter" idx="16"/>
          </p:nvPr>
        </p:nvSpPr>
        <p:spPr/>
        <p:txBody>
          <a:bodyPr rtlCol="0"/>
          <a:lstStyle/>
          <a:p>
            <a:fld id="{9E7019B5-762C-45D7-930F-42E9F759C816}"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BEB464D-5833-494D-81E2-86158E7140DD}" type="datetimeFigureOut">
              <a:rPr lang="en-US" smtClean="0"/>
              <a:pPr/>
              <a:t>9/23/2014</a:t>
            </a:fld>
            <a:endParaRPr lang="en-US"/>
          </a:p>
        </p:txBody>
      </p:sp>
      <p:sp>
        <p:nvSpPr>
          <p:cNvPr id="12" name="Slide Number Placeholder 11"/>
          <p:cNvSpPr>
            <a:spLocks noGrp="1"/>
          </p:cNvSpPr>
          <p:nvPr>
            <p:ph type="sldNum" sz="quarter" idx="16"/>
          </p:nvPr>
        </p:nvSpPr>
        <p:spPr/>
        <p:txBody>
          <a:bodyPr rtlCol="0"/>
          <a:lstStyle/>
          <a:p>
            <a:fld id="{9E7019B5-762C-45D7-930F-42E9F759C816}"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BEB464D-5833-494D-81E2-86158E7140DD}" type="datetimeFigureOut">
              <a:rPr lang="en-US" smtClean="0"/>
              <a:pPr/>
              <a:t>9/23/2014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9E7019B5-762C-45D7-930F-42E9F759C8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EB464D-5833-494D-81E2-86158E7140DD}" type="datetimeFigureOut">
              <a:rPr lang="en-US" smtClean="0"/>
              <a:pPr/>
              <a:t>9/23/2014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9E7019B5-762C-45D7-930F-42E9F759C8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BEB464D-5833-494D-81E2-86158E7140DD}" type="datetimeFigureOut">
              <a:rPr lang="en-US" smtClean="0"/>
              <a:pPr/>
              <a:t>9/23/2014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9E7019B5-762C-45D7-930F-42E9F759C81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BEB464D-5833-494D-81E2-86158E7140DD}" type="datetimeFigureOut">
              <a:rPr lang="en-US" smtClean="0"/>
              <a:pPr/>
              <a:t>9/23/2014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9E7019B5-762C-45D7-930F-42E9F759C81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BEB464D-5833-494D-81E2-86158E7140DD}" type="datetimeFigureOut">
              <a:rPr lang="en-US" smtClean="0"/>
              <a:pPr/>
              <a:t>9/23/2014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E7019B5-762C-45D7-930F-42E9F759C8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uic.edu/index.html/" TargetMode="External"/><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hyperlink" Target="http://www.gu.se/english"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Trans*gender </a:t>
            </a:r>
            <a:r>
              <a:rPr lang="en-US" dirty="0"/>
              <a:t>I</a:t>
            </a:r>
            <a:r>
              <a:rPr lang="en-US" dirty="0" smtClean="0"/>
              <a:t>nclusive </a:t>
            </a:r>
            <a:r>
              <a:rPr lang="en-US" dirty="0"/>
              <a:t>H</a:t>
            </a:r>
            <a:r>
              <a:rPr lang="en-US" dirty="0" smtClean="0"/>
              <a:t>ealth Care </a:t>
            </a:r>
            <a:endParaRPr lang="en-US" dirty="0"/>
          </a:p>
        </p:txBody>
      </p:sp>
      <p:sp>
        <p:nvSpPr>
          <p:cNvPr id="3" name="Subtitle 2"/>
          <p:cNvSpPr>
            <a:spLocks noGrp="1"/>
          </p:cNvSpPr>
          <p:nvPr>
            <p:ph type="subTitle" idx="1"/>
          </p:nvPr>
        </p:nvSpPr>
        <p:spPr/>
        <p:txBody>
          <a:bodyPr/>
          <a:lstStyle/>
          <a:p>
            <a:r>
              <a:rPr lang="en-US" dirty="0" smtClean="0"/>
              <a:t>Challenges and Opportunities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And then I tried to make an appointment…</a:t>
            </a:r>
            <a:endParaRPr lang="en-US" dirty="0"/>
          </a:p>
        </p:txBody>
      </p:sp>
      <p:sp>
        <p:nvSpPr>
          <p:cNvPr id="3" name="Content Placeholder 2"/>
          <p:cNvSpPr>
            <a:spLocks noGrp="1"/>
          </p:cNvSpPr>
          <p:nvPr>
            <p:ph idx="1"/>
          </p:nvPr>
        </p:nvSpPr>
        <p:spPr>
          <a:xfrm>
            <a:off x="457200" y="1969476"/>
            <a:ext cx="7620000" cy="4431323"/>
          </a:xfrm>
        </p:spPr>
        <p:txBody>
          <a:bodyPr>
            <a:normAutofit/>
          </a:bodyPr>
          <a:lstStyle/>
          <a:p>
            <a:r>
              <a:rPr lang="en-US" sz="2400" dirty="0" smtClean="0"/>
              <a:t>Jack* is a 22 year old Gender Non Conforming person who identifies as Queer and who uses He/Him/His as pronouns, he was a female as his sex assigned at birth.</a:t>
            </a:r>
          </a:p>
          <a:p>
            <a:r>
              <a:rPr lang="en-US" sz="2400" dirty="0" smtClean="0"/>
              <a:t>He has been receiving testosterone for several months but has been experiencing heavy vaginal bleeding. He tries to make an appointment in two different areas at a Health Center  and is met with barriers, because of his gender identity and finally needs to be seen at the ETC, where he feels disregarded, is told that “we don’t know how to treat people like you” and has his pronoun and preferred name incorrectly used and disrespected.</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this common? Sadly, yes…</a:t>
            </a:r>
            <a:endParaRPr lang="en-US" dirty="0"/>
          </a:p>
        </p:txBody>
      </p:sp>
      <p:sp>
        <p:nvSpPr>
          <p:cNvPr id="3" name="Content Placeholder 2"/>
          <p:cNvSpPr>
            <a:spLocks noGrp="1"/>
          </p:cNvSpPr>
          <p:nvPr>
            <p:ph idx="1"/>
          </p:nvPr>
        </p:nvSpPr>
        <p:spPr/>
        <p:txBody>
          <a:bodyPr>
            <a:noAutofit/>
          </a:bodyPr>
          <a:lstStyle/>
          <a:p>
            <a:pPr>
              <a:buNone/>
            </a:pPr>
            <a:r>
              <a:rPr lang="en-US" sz="2400" dirty="0" smtClean="0"/>
              <a:t>LGBTQ individuals across their life spectrum are target of discrimination, stigma, harassment and violence. They have a higher risk of depression and suicide, homelessness, STI including HIV and substance abuse than their heterosexual peers.  They have less access to health care and even when access is available, they use the health system less frequently.  The health of LGBTQ patients is not well known and research is particularly lacking on Transgender specific health needs.</a:t>
            </a:r>
          </a:p>
          <a:p>
            <a:pPr>
              <a:buNone/>
            </a:pPr>
            <a:endParaRPr lang="en-US" sz="2400" dirty="0" smtClean="0"/>
          </a:p>
          <a:p>
            <a:pPr>
              <a:buNone/>
            </a:pPr>
            <a:r>
              <a:rPr lang="en-US" sz="2400" i="1" dirty="0" smtClean="0"/>
              <a:t>The Health of Lesbian, Gay, Bisexual and Transgender People: Building a Foundation for Better Understanding. Institute of medicine, 2011</a:t>
            </a:r>
            <a:endParaRPr lang="en-US" sz="24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Providers for Trans*gender inclusive care at the UIHC</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LGBTQ clinic: provides primary care home for gender non conforming patients, initiates hormone management, generates appropriate surgical referrals and provides post surgical follow up. </a:t>
            </a:r>
          </a:p>
          <a:p>
            <a:r>
              <a:rPr lang="en-US" dirty="0" smtClean="0"/>
              <a:t>It was launched in October of 2012 to address a critical need for safe and effective evidence-based care and care coordination for gender non conforming patients. </a:t>
            </a:r>
          </a:p>
          <a:p>
            <a:r>
              <a:rPr lang="en-US" dirty="0" smtClean="0"/>
              <a:t>Health provider education and training and research initiatives are part of the mission for this program.</a:t>
            </a:r>
          </a:p>
          <a:p>
            <a:r>
              <a:rPr lang="en-US" dirty="0" smtClean="0"/>
              <a:t>Team approach with Gynecology, Urology, Plastic Surgery, Psychology and Family Counseling, Pharm D, Social Work. Dermatology, others to come.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Early experience for UI LGBTQ clinic</a:t>
            </a:r>
            <a:endParaRPr lang="en-US" dirty="0"/>
          </a:p>
        </p:txBody>
      </p:sp>
      <p:sp>
        <p:nvSpPr>
          <p:cNvPr id="3" name="Content Placeholder 2"/>
          <p:cNvSpPr>
            <a:spLocks noGrp="1"/>
          </p:cNvSpPr>
          <p:nvPr>
            <p:ph sz="quarter" idx="1"/>
          </p:nvPr>
        </p:nvSpPr>
        <p:spPr/>
        <p:txBody>
          <a:bodyPr>
            <a:normAutofit fontScale="92500"/>
          </a:bodyPr>
          <a:lstStyle/>
          <a:p>
            <a:r>
              <a:rPr lang="en-US" dirty="0" smtClean="0"/>
              <a:t>New patients to UIHC seeking gender affirming care</a:t>
            </a:r>
          </a:p>
          <a:p>
            <a:r>
              <a:rPr lang="en-US" dirty="0" smtClean="0"/>
              <a:t>Most are interested in hormone therapy care</a:t>
            </a:r>
          </a:p>
          <a:p>
            <a:r>
              <a:rPr lang="en-US" dirty="0" smtClean="0"/>
              <a:t>Those interested in surgery are most interested in surgical procedures widely utilized by many and available at the UIHC:</a:t>
            </a:r>
          </a:p>
          <a:p>
            <a:pPr lvl="1"/>
            <a:r>
              <a:rPr lang="en-US" dirty="0" smtClean="0"/>
              <a:t>Orchiectomy, TAH/BSO, Mastectomy (male chest wall re-construction), Breast Augmentation</a:t>
            </a:r>
          </a:p>
          <a:p>
            <a:pPr lvl="1"/>
            <a:r>
              <a:rPr lang="en-US" dirty="0" smtClean="0"/>
              <a:t>As need and volume grow, will expand to complete sex change operations as needed, the UIHC has the expertise.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Non conformity</a:t>
            </a:r>
            <a:endParaRPr lang="en-US" dirty="0"/>
          </a:p>
        </p:txBody>
      </p:sp>
      <p:sp>
        <p:nvSpPr>
          <p:cNvPr id="3" name="Content Placeholder 2"/>
          <p:cNvSpPr>
            <a:spLocks noGrp="1"/>
          </p:cNvSpPr>
          <p:nvPr>
            <p:ph sz="quarter" idx="1"/>
          </p:nvPr>
        </p:nvSpPr>
        <p:spPr>
          <a:xfrm>
            <a:off x="612648" y="1600200"/>
            <a:ext cx="8153400" cy="5029200"/>
          </a:xfrm>
        </p:spPr>
        <p:txBody>
          <a:bodyPr>
            <a:normAutofit fontScale="92500" lnSpcReduction="20000"/>
          </a:bodyPr>
          <a:lstStyle/>
          <a:p>
            <a:r>
              <a:rPr lang="en-US" dirty="0" smtClean="0"/>
              <a:t>Gender non conformity: expression of gender characteristics, including identities, that are not stereotypically associated with one’s assigned sex at birth is a common and culturally diverse human phenomenon that should not be judged as inherently pathological or negative. (WPATH 2011)</a:t>
            </a:r>
          </a:p>
          <a:p>
            <a:r>
              <a:rPr lang="en-US" dirty="0" smtClean="0"/>
              <a:t>Gender non conforming people may experience minority stress from chronic experience of suffering stigma, discrimination, prejudice, abuse, neglect, violence, which may make people vulnerable to anxiety, depression. (IOM 2001)</a:t>
            </a:r>
          </a:p>
          <a:p>
            <a:r>
              <a:rPr lang="en-US" dirty="0" smtClean="0"/>
              <a:t>Gender non conforming people are not inherently disordered.</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Dysphoria DSM-V</a:t>
            </a:r>
            <a:endParaRPr lang="en-US" dirty="0"/>
          </a:p>
        </p:txBody>
      </p:sp>
      <p:sp>
        <p:nvSpPr>
          <p:cNvPr id="3" name="Content Placeholder 2"/>
          <p:cNvSpPr>
            <a:spLocks noGrp="1"/>
          </p:cNvSpPr>
          <p:nvPr>
            <p:ph sz="quarter" idx="1"/>
          </p:nvPr>
        </p:nvSpPr>
        <p:spPr>
          <a:xfrm>
            <a:off x="612648" y="1600200"/>
            <a:ext cx="8153400" cy="4953000"/>
          </a:xfrm>
        </p:spPr>
        <p:txBody>
          <a:bodyPr>
            <a:normAutofit fontScale="92500" lnSpcReduction="20000"/>
          </a:bodyPr>
          <a:lstStyle/>
          <a:p>
            <a:r>
              <a:rPr lang="en-US" dirty="0" smtClean="0"/>
              <a:t>Discomfort and distress that is caused by a discrepancy between a person’s gender identity and their sex assigned at birth.</a:t>
            </a:r>
          </a:p>
          <a:p>
            <a:r>
              <a:rPr lang="en-US" dirty="0" smtClean="0"/>
              <a:t>Treatment to assist people with such distress to explore their gender identity is individualized. What helps one person may not help another.</a:t>
            </a:r>
          </a:p>
          <a:p>
            <a:r>
              <a:rPr lang="en-US" dirty="0" smtClean="0"/>
              <a:t>Gender dysphoria can in large be alleviated through treatment.</a:t>
            </a:r>
          </a:p>
          <a:p>
            <a:r>
              <a:rPr lang="en-US" dirty="0" smtClean="0"/>
              <a:t>A diagnosis of dysphoria should lead to evaluation and treatment consideration</a:t>
            </a:r>
          </a:p>
          <a:p>
            <a:r>
              <a:rPr lang="en-US" dirty="0" smtClean="0"/>
              <a:t>Unrecognized gender dysphoria may be diagnosed when patients are seen for GAD,  MDD, substance abuse, etc</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Issues of Cost Vs Benefits Analysis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Medical benefit: widely recognized. These are medically necessary, life-saving treatments</a:t>
            </a:r>
          </a:p>
          <a:p>
            <a:r>
              <a:rPr lang="en-US" dirty="0" smtClean="0"/>
              <a:t>Hidden cost of no treatment: suffering, mental health costs, suicide risk, campus violence, work place intolerance</a:t>
            </a:r>
          </a:p>
          <a:p>
            <a:r>
              <a:rPr lang="en-US" dirty="0" smtClean="0"/>
              <a:t>Insurance coverage for City and County of SF: </a:t>
            </a:r>
          </a:p>
          <a:p>
            <a:pPr lvl="1"/>
            <a:r>
              <a:rPr lang="en-US" dirty="0" smtClean="0"/>
              <a:t>30,000 employees</a:t>
            </a:r>
          </a:p>
          <a:p>
            <a:pPr lvl="1"/>
            <a:r>
              <a:rPr lang="en-US" dirty="0" smtClean="0"/>
              <a:t>80,000 plan members</a:t>
            </a:r>
          </a:p>
          <a:p>
            <a:pPr lvl="1"/>
            <a:r>
              <a:rPr lang="en-US" dirty="0" smtClean="0"/>
              <a:t>Estimated cost: 35 people per year accessing $50,000 in services, per individual claim.</a:t>
            </a:r>
          </a:p>
          <a:p>
            <a:pPr lvl="1"/>
            <a:r>
              <a:rPr lang="en-US" dirty="0" smtClean="0"/>
              <a:t>5 year utilization: 97 claims, total of $383,000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Education: physicians, residents and students, nurses, social workers, counselors, lawyers, corrections officers</a:t>
            </a:r>
          </a:p>
          <a:p>
            <a:r>
              <a:rPr lang="en-US" dirty="0" smtClean="0"/>
              <a:t>Research: bridge the gap. Ideas: LGBTQ health registry, Trans* folks in the corrections systems</a:t>
            </a:r>
          </a:p>
          <a:p>
            <a:r>
              <a:rPr lang="en-US" dirty="0" smtClean="0"/>
              <a:t>Information dissemination: web site, publications, lectures</a:t>
            </a:r>
          </a:p>
          <a:p>
            <a:r>
              <a:rPr lang="en-US" dirty="0" smtClean="0"/>
              <a:t>Changing the system works towards eliminating health disparities for sexual and gender minority folks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support our LGBTQ patients: EMR</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Document on EMR: may use feature Epic FYI</a:t>
            </a:r>
          </a:p>
          <a:p>
            <a:r>
              <a:rPr lang="en-US" dirty="0" smtClean="0"/>
              <a:t>Preferred name and Preferred pronoun should always be documented and used in documentation, letters. May use AKA: JOHN Doe, AKA Jane Doe. Our staff refers to patient by preferred name.</a:t>
            </a:r>
          </a:p>
          <a:p>
            <a:r>
              <a:rPr lang="en-US" dirty="0" smtClean="0"/>
              <a:t>Sex assigned at birth (legal sex for most people) </a:t>
            </a:r>
            <a:r>
              <a:rPr lang="en-US" dirty="0" err="1" smtClean="0"/>
              <a:t>vs</a:t>
            </a:r>
            <a:r>
              <a:rPr lang="en-US" dirty="0" smtClean="0"/>
              <a:t> gender identity: there are many ramifications that require discussion and evaluation for legally changing one’s legal sex.</a:t>
            </a:r>
          </a:p>
          <a:p>
            <a:r>
              <a:rPr lang="en-US" dirty="0" smtClean="0"/>
              <a:t>Identify patient support system and refer to support groups, counseling and family counseling as needed (see resource list provided separately)</a:t>
            </a:r>
          </a:p>
          <a:p>
            <a:r>
              <a:rPr lang="en-US" dirty="0" smtClean="0"/>
              <a:t>Identify patients at risk for bullying, violence, sex workers and barriers to care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UIHC LGBTQ patients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Gender affirming care, including hormones, surgery, voice therapy referrals through LGBTQ clinic  at IRL: 319/467-2000. Iowa Care included.</a:t>
            </a:r>
          </a:p>
          <a:p>
            <a:r>
              <a:rPr lang="en-US" dirty="0" smtClean="0"/>
              <a:t>Personnel training, creating a welcoming environment: Our staff received Safe Zone Training.</a:t>
            </a:r>
          </a:p>
          <a:p>
            <a:r>
              <a:rPr lang="en-US" dirty="0" smtClean="0"/>
              <a:t>Our web site provides information and useful links for patients who identify as LGBTQ and their families, in particular gender non conforming people should be emphasized.</a:t>
            </a:r>
          </a:p>
          <a:p>
            <a:r>
              <a:rPr lang="en-US" dirty="0" err="1" smtClean="0"/>
              <a:t>www.uihealthcare.org/lgbt</a:t>
            </a:r>
            <a:r>
              <a:rPr lang="en-US"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and Welcome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My name is Nicole Nisly</a:t>
            </a:r>
          </a:p>
          <a:p>
            <a:r>
              <a:rPr lang="en-US" dirty="0" smtClean="0"/>
              <a:t>My pronouns are she, her and hers</a:t>
            </a:r>
          </a:p>
          <a:p>
            <a:r>
              <a:rPr lang="en-US" dirty="0" smtClean="0"/>
              <a:t>I am a physician and my title is as below</a:t>
            </a:r>
          </a:p>
          <a:p>
            <a:pPr lvl="1"/>
            <a:r>
              <a:rPr lang="en-US" dirty="0" smtClean="0"/>
              <a:t>Professor of Internal Medicine</a:t>
            </a:r>
          </a:p>
          <a:p>
            <a:pPr lvl="1"/>
            <a:r>
              <a:rPr lang="en-US" dirty="0" smtClean="0"/>
              <a:t>Co-Director of the LGBTQ Clinic at the University of Iowa Health Care</a:t>
            </a:r>
          </a:p>
          <a:p>
            <a:pPr lvl="1"/>
            <a:r>
              <a:rPr lang="en-US" dirty="0" smtClean="0"/>
              <a:t>Director of Complementary and Alternative Medicine Clinic</a:t>
            </a:r>
          </a:p>
          <a:p>
            <a:pPr lvl="1"/>
            <a:r>
              <a:rPr lang="en-US" dirty="0" smtClean="0"/>
              <a:t>Internal Medicine Diversity Officer</a:t>
            </a:r>
          </a:p>
          <a:p>
            <a:pPr lvl="1"/>
            <a:r>
              <a:rPr lang="en-US" dirty="0" smtClean="0"/>
              <a:t>I am a Primary Care Physician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Non Conforming 101</a:t>
            </a:r>
            <a:endParaRPr lang="en-US" dirty="0"/>
          </a:p>
        </p:txBody>
      </p:sp>
      <p:sp>
        <p:nvSpPr>
          <p:cNvPr id="3" name="Content Placeholder 2"/>
          <p:cNvSpPr>
            <a:spLocks noGrp="1"/>
          </p:cNvSpPr>
          <p:nvPr>
            <p:ph sz="quarter" idx="1"/>
          </p:nvPr>
        </p:nvSpPr>
        <p:spPr/>
        <p:txBody>
          <a:bodyPr>
            <a:normAutofit fontScale="92500" lnSpcReduction="10000"/>
          </a:bodyPr>
          <a:lstStyle/>
          <a:p>
            <a:r>
              <a:rPr lang="en-US" b="1" dirty="0" smtClean="0"/>
              <a:t>Sex</a:t>
            </a:r>
            <a:r>
              <a:rPr lang="en-US" dirty="0" smtClean="0"/>
              <a:t>: Female, Male, Intersex</a:t>
            </a:r>
          </a:p>
          <a:p>
            <a:pPr lvl="1"/>
            <a:r>
              <a:rPr lang="en-US" dirty="0" smtClean="0"/>
              <a:t>Genetically determined, based on physical characteristics</a:t>
            </a:r>
          </a:p>
          <a:p>
            <a:pPr lvl="1"/>
            <a:r>
              <a:rPr lang="en-US" dirty="0" smtClean="0"/>
              <a:t>“sex assigned at birth”: health care providers and parents name the sex</a:t>
            </a:r>
          </a:p>
          <a:p>
            <a:r>
              <a:rPr lang="en-US" b="1" dirty="0" smtClean="0"/>
              <a:t>Gender</a:t>
            </a:r>
            <a:r>
              <a:rPr lang="en-US" dirty="0" smtClean="0"/>
              <a:t>: one’s </a:t>
            </a:r>
            <a:r>
              <a:rPr lang="en-US" sz="3000" b="1" dirty="0" smtClean="0"/>
              <a:t>self identified </a:t>
            </a:r>
            <a:r>
              <a:rPr lang="en-US" dirty="0" smtClean="0"/>
              <a:t>sex identity. It may be incongruent with genetically determined sex.  </a:t>
            </a:r>
          </a:p>
          <a:p>
            <a:pPr lvl="1"/>
            <a:r>
              <a:rPr lang="en-US" dirty="0" smtClean="0"/>
              <a:t>Identified as Woman, Man, Trans* (gender non conforming)</a:t>
            </a:r>
          </a:p>
          <a:p>
            <a:r>
              <a:rPr lang="en-US" b="1" dirty="0" smtClean="0"/>
              <a:t>Gender expression: </a:t>
            </a:r>
            <a:r>
              <a:rPr lang="en-US" dirty="0" smtClean="0"/>
              <a:t>one’s expression of maleness, femaleness. </a:t>
            </a:r>
          </a:p>
          <a:p>
            <a:pPr lvl="1"/>
            <a:r>
              <a:rPr lang="en-US" dirty="0" smtClean="0"/>
              <a:t>It is connected but independent of SEX and GENDER identity.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a:t>
            </a:r>
            <a:endParaRPr lang="en-US" dirty="0"/>
          </a:p>
        </p:txBody>
      </p:sp>
      <p:sp>
        <p:nvSpPr>
          <p:cNvPr id="3" name="Content Placeholder 2"/>
          <p:cNvSpPr>
            <a:spLocks noGrp="1"/>
          </p:cNvSpPr>
          <p:nvPr>
            <p:ph sz="quarter" idx="1"/>
          </p:nvPr>
        </p:nvSpPr>
        <p:spPr/>
        <p:txBody>
          <a:bodyPr/>
          <a:lstStyle/>
          <a:p>
            <a:r>
              <a:rPr lang="en-US" dirty="0" smtClean="0"/>
              <a:t>Man (transgender man, trans man)</a:t>
            </a:r>
          </a:p>
          <a:p>
            <a:pPr lvl="1"/>
            <a:r>
              <a:rPr lang="en-US" dirty="0" smtClean="0"/>
              <a:t>Sex assigned at birth female</a:t>
            </a:r>
          </a:p>
          <a:p>
            <a:r>
              <a:rPr lang="en-US" dirty="0" smtClean="0"/>
              <a:t>Woman (transgender woman, trans woman)</a:t>
            </a:r>
          </a:p>
          <a:p>
            <a:pPr lvl="1"/>
            <a:r>
              <a:rPr lang="en-US" dirty="0" smtClean="0"/>
              <a:t>Sex assigned at birth male</a:t>
            </a:r>
          </a:p>
          <a:p>
            <a:r>
              <a:rPr lang="en-US" dirty="0" smtClean="0"/>
              <a:t>Non Binary or Gender Queer</a:t>
            </a:r>
          </a:p>
          <a:p>
            <a:pPr lvl="1"/>
            <a:r>
              <a:rPr lang="en-US" dirty="0" smtClean="0"/>
              <a:t>Does not identify in the male or female gender binary</a:t>
            </a:r>
          </a:p>
          <a:p>
            <a:pPr lvl="2"/>
            <a:r>
              <a:rPr lang="en-US" dirty="0" smtClean="0"/>
              <a:t>Gender non conforming, gender fluid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Pronouns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They identify your gender, who you are.</a:t>
            </a:r>
          </a:p>
          <a:p>
            <a:r>
              <a:rPr lang="en-US" dirty="0" smtClean="0"/>
              <a:t>Because our society is binary when it comes to gender, most people do not need to identify their pronoun when meeting a new person, it is implied</a:t>
            </a:r>
          </a:p>
          <a:p>
            <a:r>
              <a:rPr lang="en-US" dirty="0" smtClean="0"/>
              <a:t>Sometimes because of one’s gender expression, a pronoun may need to be identified</a:t>
            </a:r>
          </a:p>
          <a:p>
            <a:pPr lvl="1"/>
            <a:r>
              <a:rPr lang="en-US" dirty="0" smtClean="0"/>
              <a:t>Babies, telephone, androgynous person</a:t>
            </a:r>
          </a:p>
          <a:p>
            <a:r>
              <a:rPr lang="en-US" dirty="0" smtClean="0"/>
              <a:t>People that identify as Trans* commonly specify their pronouns and name when greeting a new person</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inclusive greeting</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“Hello, my name is Dr Nisly, my pronouns are she, her and hers. How may I call you and what is your pronoun?”</a:t>
            </a:r>
          </a:p>
          <a:p>
            <a:r>
              <a:rPr lang="en-US" dirty="0" smtClean="0"/>
              <a:t>Call patient by preferred name and pronoun of reference</a:t>
            </a:r>
          </a:p>
          <a:p>
            <a:r>
              <a:rPr lang="en-US" dirty="0" smtClean="0"/>
              <a:t>Sometimes patient’s pronouns are non commonly recognized in the binary spectrum:</a:t>
            </a:r>
          </a:p>
          <a:p>
            <a:pPr lvl="1"/>
            <a:r>
              <a:rPr lang="en-US" dirty="0" smtClean="0"/>
              <a:t>They, them, theirs</a:t>
            </a:r>
          </a:p>
          <a:p>
            <a:pPr lvl="1"/>
            <a:r>
              <a:rPr lang="en-US" dirty="0" err="1" smtClean="0"/>
              <a:t>Zir</a:t>
            </a:r>
            <a:r>
              <a:rPr lang="en-US" dirty="0" smtClean="0"/>
              <a:t>, </a:t>
            </a:r>
            <a:r>
              <a:rPr lang="en-US" dirty="0" err="1" smtClean="0"/>
              <a:t>zir</a:t>
            </a:r>
            <a:r>
              <a:rPr lang="en-US" dirty="0" smtClean="0"/>
              <a:t>, </a:t>
            </a:r>
            <a:r>
              <a:rPr lang="en-US" dirty="0" err="1" smtClean="0"/>
              <a:t>zir</a:t>
            </a:r>
            <a:endParaRPr lang="en-US" dirty="0" smtClean="0"/>
          </a:p>
          <a:p>
            <a:pPr lvl="1"/>
            <a:r>
              <a:rPr lang="en-US" dirty="0" smtClean="0"/>
              <a:t>“I just met </a:t>
            </a:r>
            <a:r>
              <a:rPr lang="en-US" dirty="0" err="1" smtClean="0"/>
              <a:t>Syd</a:t>
            </a:r>
            <a:r>
              <a:rPr lang="en-US" dirty="0" smtClean="0"/>
              <a:t> and they were going to the library to pick up their books”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Sexual orientation</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Who I am attracted sexually to</a:t>
            </a:r>
          </a:p>
          <a:p>
            <a:r>
              <a:rPr lang="en-US" dirty="0" smtClean="0"/>
              <a:t>Who I have sex with</a:t>
            </a:r>
          </a:p>
          <a:p>
            <a:r>
              <a:rPr lang="en-US" dirty="0" smtClean="0"/>
              <a:t>A person may identify as gay and have never had sex with someone of the same gender.</a:t>
            </a:r>
          </a:p>
          <a:p>
            <a:r>
              <a:rPr lang="en-US" dirty="0" smtClean="0"/>
              <a:t>A person may identify as heterosexual or straight and may occasionally have sex with someone of the same gender.</a:t>
            </a:r>
          </a:p>
          <a:p>
            <a:r>
              <a:rPr lang="en-US" dirty="0" smtClean="0"/>
              <a:t>For health risk evaluation, we ask: do you have sex with man, women, Trans*, all the above or none.</a:t>
            </a:r>
          </a:p>
          <a:p>
            <a:r>
              <a:rPr lang="en-US" dirty="0" smtClean="0"/>
              <a:t>A Trans* person identifying as gay or lesbian, will have sex with someone of the same sex assigned at birth.</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LGBTQ in the Corrections System</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It is medically very important to address and treat the person based on their gender identity for the sake of their mental health and well being</a:t>
            </a:r>
          </a:p>
          <a:p>
            <a:r>
              <a:rPr lang="en-US" dirty="0" smtClean="0"/>
              <a:t>It creates a safety challenge and safety always comes first.</a:t>
            </a:r>
          </a:p>
          <a:p>
            <a:r>
              <a:rPr lang="en-US" dirty="0" smtClean="0"/>
              <a:t>Examples of inclusive use of gender identity include in personal meetings, medical or health care appointments.</a:t>
            </a:r>
          </a:p>
          <a:p>
            <a:r>
              <a:rPr lang="en-US" dirty="0" smtClean="0"/>
              <a:t>Housing should be based on safety for the gender </a:t>
            </a:r>
            <a:r>
              <a:rPr lang="en-US" smtClean="0"/>
              <a:t>non conforming inmate </a:t>
            </a:r>
            <a:r>
              <a:rPr lang="en-US" dirty="0" smtClean="0"/>
              <a:t>and their peers.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 and Discussion</a:t>
            </a:r>
            <a:endParaRPr lang="en-US" dirty="0"/>
          </a:p>
        </p:txBody>
      </p:sp>
      <p:pic>
        <p:nvPicPr>
          <p:cNvPr id="9" name="Content Placeholder 8" descr="Trandgender girl.jpg"/>
          <p:cNvPicPr>
            <a:picLocks noGrp="1" noChangeAspect="1"/>
          </p:cNvPicPr>
          <p:nvPr>
            <p:ph sz="quarter" idx="1"/>
          </p:nvPr>
        </p:nvPicPr>
        <p:blipFill>
          <a:blip r:embed="rId2" cstate="print"/>
          <a:stretch>
            <a:fillRect/>
          </a:stretch>
        </p:blipFill>
        <p:spPr>
          <a:xfrm>
            <a:off x="1143001" y="1981200"/>
            <a:ext cx="3048000" cy="3657600"/>
          </a:xfrm>
        </p:spPr>
      </p:pic>
      <p:sp>
        <p:nvSpPr>
          <p:cNvPr id="15" name="Content Placeholder 14"/>
          <p:cNvSpPr>
            <a:spLocks noGrp="1"/>
          </p:cNvSpPr>
          <p:nvPr>
            <p:ph sz="quarter" idx="2"/>
          </p:nvPr>
        </p:nvSpPr>
        <p:spPr/>
        <p:txBody>
          <a:bodyPr>
            <a:normAutofit fontScale="85000" lnSpcReduction="20000"/>
          </a:bodyPr>
          <a:lstStyle/>
          <a:p>
            <a:pPr>
              <a:buNone/>
            </a:pPr>
            <a:r>
              <a:rPr lang="en-US" i="1" dirty="0"/>
              <a:t/>
            </a:r>
            <a:br>
              <a:rPr lang="en-US" i="1" dirty="0"/>
            </a:br>
            <a:r>
              <a:rPr lang="en-US" i="1" dirty="0"/>
              <a:t>Deirdre </a:t>
            </a:r>
            <a:r>
              <a:rPr lang="en-US" i="1" dirty="0" smtClean="0"/>
              <a:t>(Donald)Nansen McCloskey</a:t>
            </a:r>
          </a:p>
          <a:p>
            <a:pPr>
              <a:buNone/>
            </a:pPr>
            <a:r>
              <a:rPr lang="en-US" b="1" dirty="0" smtClean="0"/>
              <a:t>     Distinguished Professor of Economics, History, English, and Communication</a:t>
            </a:r>
            <a:r>
              <a:rPr lang="en-US" dirty="0" smtClean="0"/>
              <a:t> </a:t>
            </a:r>
            <a:br>
              <a:rPr lang="en-US" dirty="0" smtClean="0"/>
            </a:br>
            <a:r>
              <a:rPr lang="en-US" dirty="0">
                <a:hlinkClick r:id="rId3"/>
              </a:rPr>
              <a:t>University of Illinois at Chicago</a:t>
            </a:r>
            <a:r>
              <a:rPr lang="en-US" dirty="0" smtClean="0"/>
              <a:t>  (formerly UI Professor)</a:t>
            </a:r>
            <a:br>
              <a:rPr lang="en-US" dirty="0" smtClean="0"/>
            </a:br>
            <a:r>
              <a:rPr lang="en-US" dirty="0" smtClean="0"/>
              <a:t/>
            </a:r>
            <a:br>
              <a:rPr lang="en-US" dirty="0" smtClean="0"/>
            </a:br>
            <a:r>
              <a:rPr lang="en-US" b="1" dirty="0" smtClean="0"/>
              <a:t>Professor of Economic </a:t>
            </a:r>
            <a:r>
              <a:rPr lang="en-US" b="1" dirty="0" err="1" smtClean="0"/>
              <a:t>History</a:t>
            </a:r>
            <a:r>
              <a:rPr lang="en-US" dirty="0" err="1" smtClean="0"/>
              <a:t>,</a:t>
            </a:r>
            <a:r>
              <a:rPr lang="en-US" dirty="0" err="1">
                <a:hlinkClick r:id="rId4"/>
              </a:rPr>
              <a:t>Gothenburg</a:t>
            </a:r>
            <a:r>
              <a:rPr lang="en-US" dirty="0">
                <a:hlinkClick r:id="rId4"/>
              </a:rPr>
              <a:t> University</a:t>
            </a:r>
            <a:r>
              <a:rPr lang="en-US" dirty="0" smtClean="0"/>
              <a:t>, Sweden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Trans*gender care medically necessary?</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AMA: “An established body of medical research demonstrates the effectiveness and medical necessity of mental health care, hormone therapy, and sex reassignment surgery as forms of therapeutic treatment for many people diagnosed with GID (gender identity disorder)”</a:t>
            </a:r>
          </a:p>
          <a:p>
            <a:r>
              <a:rPr lang="en-US" b="1" dirty="0" smtClean="0"/>
              <a:t>RESOLVED, That our American Medical Association support public and private health insurance coverage for treatment of gender identity disorder as recommended by the patient’s physician. (AMA HOD Resolution 122, 2008)</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Association of Social Workers 2008 Position Statement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“NASW supports the rights of all individuals to receive health insurance and other health care coverage without discrimination on the basis of gender identity, and specifically without the exclusion of services related to transgender or transsexual transition, in order to receive medical and mental health services through their PCP and the appropriate referrals to medical specialists, which may include hormone replacement therapy, surgical interventions, prosthetic devices and other medical procedures”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HHS Secretary K </a:t>
            </a:r>
            <a:r>
              <a:rPr lang="en-US" dirty="0" err="1" smtClean="0"/>
              <a:t>Sebelius</a:t>
            </a:r>
            <a:r>
              <a:rPr lang="en-US" dirty="0" smtClean="0"/>
              <a:t> LGBT Pride Month Statement, 2013</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Affordable Care Act (</a:t>
            </a:r>
            <a:r>
              <a:rPr lang="en-US" dirty="0" err="1" smtClean="0"/>
              <a:t>Obamacare</a:t>
            </a:r>
            <a:r>
              <a:rPr lang="en-US" dirty="0" smtClean="0"/>
              <a:t>) as of 2014;</a:t>
            </a:r>
          </a:p>
          <a:p>
            <a:pPr lvl="1"/>
            <a:r>
              <a:rPr lang="en-US" dirty="0" smtClean="0"/>
              <a:t>No longer imposing life time dollar limit on healthcare insurance coverage</a:t>
            </a:r>
          </a:p>
          <a:p>
            <a:pPr lvl="1"/>
            <a:r>
              <a:rPr lang="en-US" dirty="0" smtClean="0"/>
              <a:t>Cannot deny coverage or impose higher rates because someone is lesbian, gay, bisexual or transgender</a:t>
            </a:r>
          </a:p>
          <a:p>
            <a:pPr lvl="1"/>
            <a:r>
              <a:rPr lang="en-US" dirty="0" smtClean="0"/>
              <a:t>Requires coverage for preventive health services including HIV screening, contraception, intimate partner violence screening at no out of pocket charge</a:t>
            </a:r>
          </a:p>
          <a:p>
            <a:r>
              <a:rPr lang="en-US" dirty="0" smtClean="0"/>
              <a:t>New inclusive National Standards for Culturally and Linguistically Appropriate Services</a:t>
            </a:r>
          </a:p>
          <a:p>
            <a:pPr lvl="1"/>
            <a:r>
              <a:rPr lang="en-US" smtClean="0"/>
              <a:t>www.ThinkCulturalHealth.hhs.gov</a:t>
            </a:r>
            <a:endParaRPr lang="en-US" dirty="0" smtClean="0"/>
          </a:p>
          <a:p>
            <a:pPr lvl="1"/>
            <a:endParaRPr lang="en-US" dirty="0" smtClean="0"/>
          </a:p>
          <a:p>
            <a:pPr>
              <a:buNone/>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 Health Disparities Experienced by Gender Non Conforming Patients</a:t>
            </a:r>
            <a:endParaRPr lang="en-US" dirty="0"/>
          </a:p>
        </p:txBody>
      </p:sp>
      <p:sp>
        <p:nvSpPr>
          <p:cNvPr id="3" name="Content Placeholder 2"/>
          <p:cNvSpPr>
            <a:spLocks noGrp="1"/>
          </p:cNvSpPr>
          <p:nvPr>
            <p:ph sz="quarter" idx="1"/>
          </p:nvPr>
        </p:nvSpPr>
        <p:spPr/>
        <p:txBody>
          <a:bodyPr>
            <a:normAutofit lnSpcReduction="10000"/>
          </a:bodyPr>
          <a:lstStyle/>
          <a:p>
            <a:r>
              <a:rPr lang="en-US" sz="2800" dirty="0" smtClean="0"/>
              <a:t>Institute of Medicine Report, 2011</a:t>
            </a:r>
          </a:p>
          <a:p>
            <a:r>
              <a:rPr lang="en-US" sz="2800" b="1" dirty="0" smtClean="0"/>
              <a:t>The Health of Lesbian, Gay, Bisexual, and Transgender People: Building a foundation for Better Understanding</a:t>
            </a:r>
          </a:p>
          <a:p>
            <a:r>
              <a:rPr lang="en-US" sz="2800" dirty="0" smtClean="0"/>
              <a:t>Challenges posed by lack of adequate data, as few surveys include gender identity questions</a:t>
            </a:r>
          </a:p>
          <a:p>
            <a:r>
              <a:rPr lang="en-US" sz="2800" dirty="0" smtClean="0"/>
              <a:t>Barriers to accessing healthcare: personal and system</a:t>
            </a:r>
          </a:p>
          <a:p>
            <a:r>
              <a:rPr lang="en-US" sz="2800" dirty="0" smtClean="0"/>
              <a:t>Increased risk of depression and suicide, STI, lack of routine health care, suffer violence and bullying, lack of social support</a:t>
            </a:r>
          </a:p>
          <a:p>
            <a:endParaRPr lang="en-US" sz="2800" dirty="0" smtClean="0"/>
          </a:p>
          <a:p>
            <a:endParaRPr lang="en-US" dirty="0" smtClean="0"/>
          </a:p>
          <a:p>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WPATH: Standards of Care</a:t>
            </a:r>
            <a:endParaRPr lang="en-US" dirty="0"/>
          </a:p>
        </p:txBody>
      </p:sp>
      <p:sp>
        <p:nvSpPr>
          <p:cNvPr id="3" name="Content Placeholder 2"/>
          <p:cNvSpPr>
            <a:spLocks noGrp="1"/>
          </p:cNvSpPr>
          <p:nvPr>
            <p:ph sz="quarter" idx="1"/>
          </p:nvPr>
        </p:nvSpPr>
        <p:spPr>
          <a:xfrm>
            <a:off x="457200" y="1600200"/>
            <a:ext cx="8229600" cy="4953000"/>
          </a:xfrm>
        </p:spPr>
        <p:txBody>
          <a:bodyPr>
            <a:normAutofit fontScale="92500" lnSpcReduction="20000"/>
          </a:bodyPr>
          <a:lstStyle/>
          <a:p>
            <a:r>
              <a:rPr lang="en-US" dirty="0" smtClean="0"/>
              <a:t>World Professional Association for Transgender Health</a:t>
            </a:r>
          </a:p>
          <a:p>
            <a:r>
              <a:rPr lang="en-US" dirty="0" smtClean="0"/>
              <a:t>International, multidisciplinary professional organization whose mission is to promote evidence-based care, research, public policy…developing standards for best practices</a:t>
            </a:r>
          </a:p>
          <a:p>
            <a:r>
              <a:rPr lang="en-US" dirty="0" smtClean="0"/>
              <a:t>Standards of Care for the Health of Transsexual, Transgender, and Gender Non Conforming People, 7</a:t>
            </a:r>
            <a:r>
              <a:rPr lang="en-US" baseline="30000" dirty="0" smtClean="0"/>
              <a:t>th</a:t>
            </a:r>
            <a:r>
              <a:rPr lang="en-US" dirty="0" smtClean="0"/>
              <a:t> edition, 2011</a:t>
            </a:r>
          </a:p>
          <a:p>
            <a:r>
              <a:rPr lang="en-US" dirty="0" smtClean="0"/>
              <a:t>Recognized as authoritative guidelines and standards of care by American Medical Association, American Psychological Association, National Association of Social Workers</a:t>
            </a:r>
          </a:p>
          <a:p>
            <a:pPr lvl="8"/>
            <a:r>
              <a:rPr lang="en-US" b="1" dirty="0" err="1" smtClean="0"/>
              <a:t>www.wpath.org</a:t>
            </a:r>
            <a:endParaRPr lang="en-US" b="1" dirty="0" smtClean="0"/>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642085"/>
          </a:xfrm>
        </p:spPr>
        <p:txBody>
          <a:bodyPr>
            <a:normAutofit/>
          </a:bodyPr>
          <a:lstStyle/>
          <a:p>
            <a:r>
              <a:rPr lang="en-US" sz="3600" dirty="0" smtClean="0"/>
              <a:t>In October of 2012 the new LGBTQ clinic was launched</a:t>
            </a:r>
            <a:endParaRPr lang="en-US" sz="3600" dirty="0"/>
          </a:p>
        </p:txBody>
      </p:sp>
      <p:sp>
        <p:nvSpPr>
          <p:cNvPr id="3" name="Content Placeholder 2"/>
          <p:cNvSpPr>
            <a:spLocks noGrp="1"/>
          </p:cNvSpPr>
          <p:nvPr>
            <p:ph idx="1"/>
          </p:nvPr>
        </p:nvSpPr>
        <p:spPr>
          <a:xfrm>
            <a:off x="457200" y="2532184"/>
            <a:ext cx="7620000" cy="3868615"/>
          </a:xfrm>
        </p:spPr>
        <p:txBody>
          <a:bodyPr>
            <a:normAutofit lnSpcReduction="10000"/>
          </a:bodyPr>
          <a:lstStyle/>
          <a:p>
            <a:r>
              <a:rPr lang="en-US" sz="2800" dirty="0" smtClean="0"/>
              <a:t>A bit of history and reasons why we created the clinic, with the help from many here in this audience: faculty, staff, students and community members.</a:t>
            </a:r>
          </a:p>
          <a:p>
            <a:r>
              <a:rPr lang="en-US" sz="2800" dirty="0" smtClean="0"/>
              <a:t>Dr </a:t>
            </a:r>
            <a:r>
              <a:rPr lang="en-US" sz="2800" dirty="0" err="1" smtClean="0"/>
              <a:t>Imborek</a:t>
            </a:r>
            <a:r>
              <a:rPr lang="en-US" sz="2800" dirty="0" smtClean="0"/>
              <a:t> and I met at the </a:t>
            </a:r>
            <a:r>
              <a:rPr lang="en-US" sz="2800" dirty="0" err="1" smtClean="0"/>
              <a:t>Transweek</a:t>
            </a:r>
            <a:r>
              <a:rPr lang="en-US" sz="2800" dirty="0" smtClean="0"/>
              <a:t>, organized by the UI Trans* students and allies. The idea came up as we heard their stories…</a:t>
            </a:r>
          </a:p>
          <a:p>
            <a:r>
              <a:rPr lang="en-US" sz="2800" dirty="0" smtClean="0"/>
              <a:t>Let’s create an LGBTQ home, a safe </a:t>
            </a:r>
            <a:r>
              <a:rPr lang="en-US" sz="2800" smtClean="0"/>
              <a:t>and welcoming space</a:t>
            </a:r>
            <a:endParaRPr lang="en-US" sz="2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stories that inspired </a:t>
            </a:r>
            <a:endParaRPr lang="en-US" dirty="0"/>
          </a:p>
        </p:txBody>
      </p:sp>
      <p:sp>
        <p:nvSpPr>
          <p:cNvPr id="3" name="Content Placeholder 2"/>
          <p:cNvSpPr>
            <a:spLocks noGrp="1"/>
          </p:cNvSpPr>
          <p:nvPr>
            <p:ph idx="1"/>
          </p:nvPr>
        </p:nvSpPr>
        <p:spPr/>
        <p:txBody>
          <a:bodyPr>
            <a:normAutofit/>
          </a:bodyPr>
          <a:lstStyle/>
          <a:p>
            <a:r>
              <a:rPr lang="en-US" sz="2400" dirty="0" smtClean="0"/>
              <a:t>Luna* is a 62 year old Trans* woman whose sex assigned at birth was male. She was married for several years and has 2 daughters. Later in life she transitioned to her </a:t>
            </a:r>
            <a:r>
              <a:rPr lang="en-US" sz="2400" dirty="0" err="1" smtClean="0"/>
              <a:t>tru</a:t>
            </a:r>
            <a:r>
              <a:rPr lang="en-US" sz="2400" dirty="0" smtClean="0"/>
              <a:t> gender identity as a Trans* woman. I am ready to complete a physical and she says: “Doc, you are about to enter uncharted territory”. </a:t>
            </a:r>
            <a:r>
              <a:rPr lang="en-US" sz="2400" i="1" dirty="0" smtClean="0"/>
              <a:t>What do you mean? I reply. </a:t>
            </a:r>
            <a:r>
              <a:rPr lang="en-US" sz="2400" dirty="0" smtClean="0"/>
              <a:t>“I have never had a full physical including breast and pelvic exam since my transition 10 years ago”. </a:t>
            </a:r>
            <a:r>
              <a:rPr lang="en-US" sz="2400" i="1" dirty="0" smtClean="0"/>
              <a:t>I pause shocked and think: but you have received care every 3 months here…But I say, well, today is the day, get undressed  and put on the gown dear and I will come right back. </a:t>
            </a:r>
            <a:endParaRPr lang="en-US" sz="24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581</TotalTime>
  <Words>2104</Words>
  <Application>Microsoft Office PowerPoint</Application>
  <PresentationFormat>On-screen Show (4:3)</PresentationFormat>
  <Paragraphs>139</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Tw Cen MT</vt:lpstr>
      <vt:lpstr>Wingdings</vt:lpstr>
      <vt:lpstr>Wingdings 2</vt:lpstr>
      <vt:lpstr>Median</vt:lpstr>
      <vt:lpstr>Trans*gender Inclusive Health Care </vt:lpstr>
      <vt:lpstr>Hello and Welcome</vt:lpstr>
      <vt:lpstr>Is Trans*gender care medically necessary?</vt:lpstr>
      <vt:lpstr>National Association of Social Workers 2008 Position Statement</vt:lpstr>
      <vt:lpstr>HHS Secretary K Sebelius LGBT Pride Month Statement, 2013</vt:lpstr>
      <vt:lpstr>On Health Disparities Experienced by Gender Non Conforming Patients</vt:lpstr>
      <vt:lpstr>WPATH: Standards of Care</vt:lpstr>
      <vt:lpstr>In October of 2012 the new LGBTQ clinic was launched</vt:lpstr>
      <vt:lpstr>The stories that inspired </vt:lpstr>
      <vt:lpstr>And then I tried to make an appointment…</vt:lpstr>
      <vt:lpstr>Is this common? Sadly, yes…</vt:lpstr>
      <vt:lpstr>Providers for Trans*gender inclusive care at the UIHC</vt:lpstr>
      <vt:lpstr>Early experience for UI LGBTQ clinic</vt:lpstr>
      <vt:lpstr>Gender Non conformity</vt:lpstr>
      <vt:lpstr>Gender Dysphoria DSM-V</vt:lpstr>
      <vt:lpstr>Issues of Cost Vs Benefits Analysis</vt:lpstr>
      <vt:lpstr>Opportunities</vt:lpstr>
      <vt:lpstr>How to support our LGBTQ patients: EMR</vt:lpstr>
      <vt:lpstr>UIHC LGBTQ patients</vt:lpstr>
      <vt:lpstr>Gender Non Conforming 101</vt:lpstr>
      <vt:lpstr>Trans*</vt:lpstr>
      <vt:lpstr>Pronouns</vt:lpstr>
      <vt:lpstr>Gender inclusive greeting</vt:lpstr>
      <vt:lpstr>Sexual orientation</vt:lpstr>
      <vt:lpstr>LGBTQ in the Corrections System</vt:lpstr>
      <vt:lpstr>Questions and Discussion</vt:lpstr>
    </vt:vector>
  </TitlesOfParts>
  <Company>Health Care Information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Trans*gender Inclusive Health Care Coverage</dc:title>
  <dc:creator>Nicole Nisly</dc:creator>
  <cp:lastModifiedBy>Craig, Daniel [DOC]</cp:lastModifiedBy>
  <cp:revision>15</cp:revision>
  <dcterms:created xsi:type="dcterms:W3CDTF">2013-03-01T11:52:17Z</dcterms:created>
  <dcterms:modified xsi:type="dcterms:W3CDTF">2014-09-23T15:48:24Z</dcterms:modified>
</cp:coreProperties>
</file>